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"/>
  </p:notesMasterIdLst>
  <p:sldIdLst>
    <p:sldId id="260" r:id="rId2"/>
    <p:sldId id="335" r:id="rId3"/>
    <p:sldId id="336" r:id="rId4"/>
    <p:sldId id="311" r:id="rId5"/>
  </p:sldIdLst>
  <p:sldSz cx="9144000" cy="5143500" type="screen16x9"/>
  <p:notesSz cx="6858000" cy="9144000"/>
  <p:embeddedFontLst>
    <p:embeddedFont>
      <p:font typeface="Roboto Slab" pitchFamily="2" charset="0"/>
      <p:regular r:id="rId7"/>
      <p:bold r:id="rId8"/>
    </p:embeddedFont>
    <p:embeddedFont>
      <p:font typeface="Source Sans Pro" panose="020B0503030403020204" pitchFamily="3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  <a:srgbClr val="CF14D8"/>
    <a:srgbClr val="D0A6CF"/>
    <a:srgbClr val="801085"/>
    <a:srgbClr val="AB1E20"/>
    <a:srgbClr val="04A2E3"/>
    <a:srgbClr val="3DD98B"/>
    <a:srgbClr val="000000"/>
    <a:srgbClr val="FFAC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19"/>
    <p:restoredTop sz="81095"/>
  </p:normalViewPr>
  <p:slideViewPr>
    <p:cSldViewPr snapToGrid="0" snapToObjects="1">
      <p:cViewPr varScale="1">
        <p:scale>
          <a:sx n="145" d="100"/>
          <a:sy n="145" d="100"/>
        </p:scale>
        <p:origin x="2680" y="176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tiff>
</file>

<file path=ppt/media/image14.tiff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01.JPG</a:t>
            </a:r>
          </a:p>
        </p:txBody>
      </p:sp>
    </p:spTree>
    <p:extLst>
      <p:ext uri="{BB962C8B-B14F-4D97-AF65-F5344CB8AC3E}">
        <p14:creationId xmlns:p14="http://schemas.microsoft.com/office/powerpoint/2010/main" val="682860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01.JPG</a:t>
            </a:r>
          </a:p>
        </p:txBody>
      </p:sp>
    </p:spTree>
    <p:extLst>
      <p:ext uri="{BB962C8B-B14F-4D97-AF65-F5344CB8AC3E}">
        <p14:creationId xmlns:p14="http://schemas.microsoft.com/office/powerpoint/2010/main" val="2727397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0A6CF"/>
              </a:solidFill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rgbClr val="D0A6CF"/>
          </a:solidFill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rgbClr val="D0A6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3600" i="1"/>
            </a:lvl1pPr>
            <a:lvl2pPr marL="914400" lvl="1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3600" i="1"/>
            </a:lvl2pPr>
            <a:lvl3pPr marL="1371600" lvl="2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3600" i="1"/>
            </a:lvl3pPr>
            <a:lvl4pPr marL="1828800" lvl="3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4pPr>
            <a:lvl5pPr marL="2286000" lvl="4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5pPr>
            <a:lvl6pPr marL="2743200" lvl="5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6pPr>
            <a:lvl7pPr marL="3200400" lvl="6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7pPr>
            <a:lvl8pPr marL="3657600" lvl="7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8pPr>
            <a:lvl9pPr marL="4114800" lvl="8" indent="-4572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 userDrawn="1"/>
        </p:nvGrpSpPr>
        <p:grpSpPr>
          <a:xfrm>
            <a:off x="4162913" y="805726"/>
            <a:ext cx="818042" cy="819900"/>
            <a:chOff x="4025400" y="1760085"/>
            <a:chExt cx="1093200" cy="1093200"/>
          </a:xfrm>
        </p:grpSpPr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" name="Google Shape;36;p4"/>
          <p:cNvCxnSpPr>
            <a:cxnSpLocks/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4704510" y="351930"/>
            <a:ext cx="347100" cy="47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橢圓 1">
            <a:extLst>
              <a:ext uri="{FF2B5EF4-FFF2-40B4-BE49-F238E27FC236}">
                <a16:creationId xmlns:a16="http://schemas.microsoft.com/office/drawing/2014/main" id="{FA4F5485-79E3-3840-8D1A-48B5793DF3C9}"/>
              </a:ext>
            </a:extLst>
          </p:cNvPr>
          <p:cNvSpPr/>
          <p:nvPr userDrawn="1"/>
        </p:nvSpPr>
        <p:spPr>
          <a:xfrm>
            <a:off x="4288766" y="924555"/>
            <a:ext cx="568495" cy="581000"/>
          </a:xfrm>
          <a:prstGeom prst="ellipse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600" dirty="0">
              <a:solidFill>
                <a:schemeClr val="tx1"/>
              </a:solidFill>
              <a:latin typeface="Times" pitchFamily="2" charset="0"/>
            </a:endParaRPr>
          </a:p>
        </p:txBody>
      </p:sp>
      <p:pic>
        <p:nvPicPr>
          <p:cNvPr id="1026" name="Picture 2" descr="國立交通大學- 维基百科，自由的百科全书">
            <a:extLst>
              <a:ext uri="{FF2B5EF4-FFF2-40B4-BE49-F238E27FC236}">
                <a16:creationId xmlns:a16="http://schemas.microsoft.com/office/drawing/2014/main" id="{00DB3816-F2F2-6440-96FE-28FF2200AD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805" y="883547"/>
            <a:ext cx="664258" cy="66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Times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 dirty="0"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>
                <a:latin typeface="Times" pitchFamily="2" charset="0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 dirty="0"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Times" pitchFamily="2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51160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D0A6C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9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F6D44A-7170-C246-884B-66BCEA9AB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222" y="2039814"/>
            <a:ext cx="8077556" cy="2674125"/>
          </a:xfrm>
        </p:spPr>
        <p:txBody>
          <a:bodyPr/>
          <a:lstStyle/>
          <a:p>
            <a:pPr marL="0" indent="0">
              <a:buNone/>
            </a:pPr>
            <a:r>
              <a:rPr lang="en" altLang="zh-TW" sz="2400" i="0" dirty="0">
                <a:solidFill>
                  <a:schemeClr val="tx1"/>
                </a:solidFill>
                <a:latin typeface="Times" pitchFamily="2" charset="0"/>
              </a:rPr>
              <a:t>Digital Image Processing </a:t>
            </a:r>
          </a:p>
          <a:p>
            <a:pPr marL="0" indent="0">
              <a:buNone/>
            </a:pPr>
            <a:r>
              <a:rPr lang="en" altLang="zh-TW" sz="2400" i="0" dirty="0">
                <a:solidFill>
                  <a:schemeClr val="tx1"/>
                </a:solidFill>
                <a:latin typeface="Times" pitchFamily="2" charset="0"/>
              </a:rPr>
              <a:t>Progress Report</a:t>
            </a:r>
          </a:p>
          <a:p>
            <a:pPr marL="0" indent="0">
              <a:buNone/>
            </a:pPr>
            <a:endParaRPr lang="en" altLang="zh-TW" sz="1600" i="0" dirty="0">
              <a:solidFill>
                <a:schemeClr val="tx1"/>
              </a:solidFill>
              <a:latin typeface="Times" pitchFamily="2" charset="0"/>
            </a:endParaRPr>
          </a:p>
          <a:p>
            <a:pPr marL="0" indent="0">
              <a:buNone/>
            </a:pPr>
            <a:endParaRPr lang="en" altLang="zh-TW" sz="1600" i="0" dirty="0">
              <a:solidFill>
                <a:schemeClr val="tx1"/>
              </a:solidFill>
              <a:latin typeface="Times" pitchFamily="2" charset="0"/>
            </a:endParaRPr>
          </a:p>
          <a:p>
            <a:pPr marL="0" indent="0">
              <a:buNone/>
            </a:pPr>
            <a:endParaRPr lang="en" altLang="zh-TW" sz="1600" i="0" dirty="0">
              <a:solidFill>
                <a:schemeClr val="tx1"/>
              </a:solidFill>
              <a:latin typeface="Times" pitchFamily="2" charset="0"/>
            </a:endParaRPr>
          </a:p>
          <a:p>
            <a:pPr marL="0" indent="0">
              <a:buNone/>
            </a:pPr>
            <a:endParaRPr lang="en" altLang="zh-TW" sz="1600" i="0" dirty="0">
              <a:solidFill>
                <a:schemeClr val="tx1"/>
              </a:solidFill>
              <a:latin typeface="Times" pitchFamily="2" charset="0"/>
            </a:endParaRPr>
          </a:p>
          <a:p>
            <a:pPr marL="0" indent="0">
              <a:buNone/>
            </a:pPr>
            <a:r>
              <a:rPr lang="zh-TW" altLang="en-US" sz="1600" i="0" dirty="0">
                <a:solidFill>
                  <a:schemeClr val="tx1"/>
                </a:solidFill>
                <a:latin typeface="Times" pitchFamily="2" charset="0"/>
              </a:rPr>
              <a:t> </a:t>
            </a:r>
            <a:r>
              <a:rPr lang="en-US" altLang="zh-TW" sz="1600" i="0" dirty="0">
                <a:solidFill>
                  <a:schemeClr val="tx1"/>
                </a:solidFill>
                <a:latin typeface="Times" pitchFamily="2" charset="0"/>
              </a:rPr>
              <a:t>Team: 1          </a:t>
            </a:r>
            <a:r>
              <a:rPr lang="en" altLang="zh-TW" sz="1600" i="0" dirty="0">
                <a:solidFill>
                  <a:schemeClr val="tx1"/>
                </a:solidFill>
                <a:latin typeface="Times" pitchFamily="2" charset="0"/>
              </a:rPr>
              <a:t>Speaker: </a:t>
            </a:r>
            <a:r>
              <a:rPr lang="zh-TW" altLang="en-US" sz="1600" i="0" dirty="0">
                <a:solidFill>
                  <a:schemeClr val="tx1"/>
                </a:solidFill>
                <a:latin typeface="Times" pitchFamily="2" charset="0"/>
              </a:rPr>
              <a:t>趙宇涵 許立暘</a:t>
            </a:r>
            <a:r>
              <a:rPr lang="en-US" altLang="zh-TW" sz="1600" i="0" dirty="0">
                <a:solidFill>
                  <a:schemeClr val="tx1"/>
                </a:solidFill>
                <a:latin typeface="Times" pitchFamily="2" charset="0"/>
              </a:rPr>
              <a:t>     </a:t>
            </a:r>
            <a:r>
              <a:rPr lang="zh-TW" altLang="en-US" sz="1600" i="0" dirty="0">
                <a:solidFill>
                  <a:schemeClr val="tx1"/>
                </a:solidFill>
                <a:latin typeface="Times" pitchFamily="2" charset="0"/>
              </a:rPr>
              <a:t> </a:t>
            </a:r>
            <a:r>
              <a:rPr lang="en" altLang="zh-TW" sz="1600" i="0" dirty="0">
                <a:solidFill>
                  <a:schemeClr val="tx1"/>
                </a:solidFill>
                <a:latin typeface="Times" pitchFamily="2" charset="0"/>
              </a:rPr>
              <a:t>Date: 2022/6/9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4F7EE73-D522-8C44-BD38-C7B4BE39682A}"/>
              </a:ext>
            </a:extLst>
          </p:cNvPr>
          <p:cNvSpPr txBox="1">
            <a:spLocks/>
          </p:cNvSpPr>
          <p:nvPr/>
        </p:nvSpPr>
        <p:spPr>
          <a:xfrm>
            <a:off x="832684" y="308119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  <a:latin typeface="Times" pitchFamily="2" charset="0"/>
              </a:rPr>
              <a:t>Flow Chart</a:t>
            </a:r>
            <a:endParaRPr lang="zh-TW" altLang="en-US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547B0F8-C652-D843-8AF5-71EE7B9E6DC8}"/>
              </a:ext>
            </a:extLst>
          </p:cNvPr>
          <p:cNvSpPr/>
          <p:nvPr/>
        </p:nvSpPr>
        <p:spPr>
          <a:xfrm>
            <a:off x="628402" y="413613"/>
            <a:ext cx="127820" cy="4916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B0EEAA6A-B085-7C4F-85EA-A48E3E730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02" y="1179129"/>
            <a:ext cx="1675183" cy="875689"/>
          </a:xfrm>
          <a:prstGeom prst="rect">
            <a:avLst/>
          </a:prstGeom>
        </p:spPr>
      </p:pic>
      <p:pic>
        <p:nvPicPr>
          <p:cNvPr id="9" name="圖片 8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5FF9812A-5C45-824D-89A4-13EAC16F3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179129"/>
            <a:ext cx="1675183" cy="875689"/>
          </a:xfrm>
          <a:prstGeom prst="rect">
            <a:avLst/>
          </a:prstGeom>
        </p:spPr>
      </p:pic>
      <p:pic>
        <p:nvPicPr>
          <p:cNvPr id="11" name="圖片 10" descr="一張含有 文字, 電子用品 的圖片&#10;&#10;自動產生的描述">
            <a:extLst>
              <a:ext uri="{FF2B5EF4-FFF2-40B4-BE49-F238E27FC236}">
                <a16:creationId xmlns:a16="http://schemas.microsoft.com/office/drawing/2014/main" id="{DBFF7106-AFD7-0748-86C0-CDD98E611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01" y="2299354"/>
            <a:ext cx="1675183" cy="875689"/>
          </a:xfrm>
          <a:prstGeom prst="rect">
            <a:avLst/>
          </a:prstGeom>
        </p:spPr>
      </p:pic>
      <p:pic>
        <p:nvPicPr>
          <p:cNvPr id="15" name="圖片 14" descr="一張含有 文字, 電子用品 的圖片&#10;&#10;自動產生的描述">
            <a:extLst>
              <a:ext uri="{FF2B5EF4-FFF2-40B4-BE49-F238E27FC236}">
                <a16:creationId xmlns:a16="http://schemas.microsoft.com/office/drawing/2014/main" id="{F516767E-925A-564E-BA19-EF379512F7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599" y="2294957"/>
            <a:ext cx="1675183" cy="875689"/>
          </a:xfrm>
          <a:prstGeom prst="rect">
            <a:avLst/>
          </a:prstGeom>
        </p:spPr>
      </p:pic>
      <p:pic>
        <p:nvPicPr>
          <p:cNvPr id="14" name="圖片 13" descr="一張含有 夜空 的圖片&#10;&#10;自動產生的描述">
            <a:extLst>
              <a:ext uri="{FF2B5EF4-FFF2-40B4-BE49-F238E27FC236}">
                <a16:creationId xmlns:a16="http://schemas.microsoft.com/office/drawing/2014/main" id="{A3747E08-AB19-1946-A4C2-301F95DF8E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4038" y="3730758"/>
            <a:ext cx="2199157" cy="1149592"/>
          </a:xfrm>
          <a:prstGeom prst="rect">
            <a:avLst/>
          </a:prstGeom>
        </p:spPr>
      </p:pic>
      <p:cxnSp>
        <p:nvCxnSpPr>
          <p:cNvPr id="20" name="直線箭頭接點 19">
            <a:extLst>
              <a:ext uri="{FF2B5EF4-FFF2-40B4-BE49-F238E27FC236}">
                <a16:creationId xmlns:a16="http://schemas.microsoft.com/office/drawing/2014/main" id="{84CF2EBD-D80E-804D-9CC7-6EBC17E8C747}"/>
              </a:ext>
            </a:extLst>
          </p:cNvPr>
          <p:cNvCxnSpPr>
            <a:stCxn id="4" idx="2"/>
            <a:endCxn id="11" idx="0"/>
          </p:cNvCxnSpPr>
          <p:nvPr/>
        </p:nvCxnSpPr>
        <p:spPr>
          <a:xfrm flipH="1">
            <a:off x="1465993" y="2054818"/>
            <a:ext cx="1" cy="244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直線箭頭接點 21">
            <a:extLst>
              <a:ext uri="{FF2B5EF4-FFF2-40B4-BE49-F238E27FC236}">
                <a16:creationId xmlns:a16="http://schemas.microsoft.com/office/drawing/2014/main" id="{98C3D4C6-B14A-CC49-AE37-A626F0F9BD2A}"/>
              </a:ext>
            </a:extLst>
          </p:cNvPr>
          <p:cNvCxnSpPr/>
          <p:nvPr/>
        </p:nvCxnSpPr>
        <p:spPr>
          <a:xfrm flipH="1">
            <a:off x="3385036" y="2054818"/>
            <a:ext cx="1" cy="244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直線箭頭接點 22">
            <a:extLst>
              <a:ext uri="{FF2B5EF4-FFF2-40B4-BE49-F238E27FC236}">
                <a16:creationId xmlns:a16="http://schemas.microsoft.com/office/drawing/2014/main" id="{9137E445-6AF2-F249-9FD3-3E2D30B2D47B}"/>
              </a:ext>
            </a:extLst>
          </p:cNvPr>
          <p:cNvCxnSpPr>
            <a:cxnSpLocks/>
            <a:stCxn id="11" idx="2"/>
            <a:endCxn id="29" idx="2"/>
          </p:cNvCxnSpPr>
          <p:nvPr/>
        </p:nvCxnSpPr>
        <p:spPr>
          <a:xfrm>
            <a:off x="1465993" y="3175043"/>
            <a:ext cx="793624" cy="254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直線箭頭接點 25">
            <a:extLst>
              <a:ext uri="{FF2B5EF4-FFF2-40B4-BE49-F238E27FC236}">
                <a16:creationId xmlns:a16="http://schemas.microsoft.com/office/drawing/2014/main" id="{9DACD9CB-74CA-E244-9ABC-3FCC9D05409C}"/>
              </a:ext>
            </a:extLst>
          </p:cNvPr>
          <p:cNvCxnSpPr>
            <a:cxnSpLocks/>
            <a:stCxn id="15" idx="2"/>
            <a:endCxn id="29" idx="6"/>
          </p:cNvCxnSpPr>
          <p:nvPr/>
        </p:nvCxnSpPr>
        <p:spPr>
          <a:xfrm flipH="1">
            <a:off x="2547617" y="3170646"/>
            <a:ext cx="804574" cy="25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9" name="橢圓 28">
            <a:extLst>
              <a:ext uri="{FF2B5EF4-FFF2-40B4-BE49-F238E27FC236}">
                <a16:creationId xmlns:a16="http://schemas.microsoft.com/office/drawing/2014/main" id="{A171E782-1F1C-4646-B7C4-A59F521B4602}"/>
              </a:ext>
            </a:extLst>
          </p:cNvPr>
          <p:cNvSpPr/>
          <p:nvPr/>
        </p:nvSpPr>
        <p:spPr>
          <a:xfrm>
            <a:off x="2259617" y="3285865"/>
            <a:ext cx="288000" cy="288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600" dirty="0">
                <a:solidFill>
                  <a:schemeClr val="tx1"/>
                </a:solidFill>
                <a:latin typeface="Times" pitchFamily="2" charset="0"/>
              </a:rPr>
              <a:t>-</a:t>
            </a:r>
            <a:endParaRPr kumimoji="1" lang="zh-TW" altLang="en-US" sz="16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33" name="直線箭頭接點 32">
            <a:extLst>
              <a:ext uri="{FF2B5EF4-FFF2-40B4-BE49-F238E27FC236}">
                <a16:creationId xmlns:a16="http://schemas.microsoft.com/office/drawing/2014/main" id="{3CD8ABB5-A68E-4545-A30C-B341D090440E}"/>
              </a:ext>
            </a:extLst>
          </p:cNvPr>
          <p:cNvCxnSpPr>
            <a:cxnSpLocks/>
            <a:stCxn id="29" idx="4"/>
            <a:endCxn id="14" idx="0"/>
          </p:cNvCxnSpPr>
          <p:nvPr/>
        </p:nvCxnSpPr>
        <p:spPr>
          <a:xfrm>
            <a:off x="2403617" y="3573865"/>
            <a:ext cx="0" cy="156893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6D9852CF-43A8-8D4C-B99F-5B3433E5553C}"/>
              </a:ext>
            </a:extLst>
          </p:cNvPr>
          <p:cNvSpPr txBox="1"/>
          <p:nvPr/>
        </p:nvSpPr>
        <p:spPr>
          <a:xfrm>
            <a:off x="929627" y="929807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latin typeface="Times" pitchFamily="2" charset="0"/>
              </a:rPr>
              <a:t>normal image</a:t>
            </a:r>
            <a:endParaRPr kumimoji="1" lang="zh-TW" altLang="en-US" sz="1200" dirty="0">
              <a:latin typeface="Times" pitchFamily="2" charset="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D09DABFA-8F03-B34F-9760-84672B20D722}"/>
              </a:ext>
            </a:extLst>
          </p:cNvPr>
          <p:cNvSpPr txBox="1"/>
          <p:nvPr/>
        </p:nvSpPr>
        <p:spPr>
          <a:xfrm>
            <a:off x="2815825" y="925410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latin typeface="Times" pitchFamily="2" charset="0"/>
              </a:rPr>
              <a:t>anomaly image</a:t>
            </a:r>
            <a:endParaRPr kumimoji="1" lang="zh-TW" altLang="en-US" sz="1200" dirty="0">
              <a:latin typeface="Times" pitchFamily="2" charset="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E7202CB4-DB77-694A-8C8C-506F623D0274}"/>
              </a:ext>
            </a:extLst>
          </p:cNvPr>
          <p:cNvSpPr txBox="1"/>
          <p:nvPr/>
        </p:nvSpPr>
        <p:spPr>
          <a:xfrm>
            <a:off x="4189782" y="2035778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latin typeface="Times" pitchFamily="2" charset="0"/>
              </a:rPr>
              <a:t>gray scale</a:t>
            </a:r>
            <a:endParaRPr kumimoji="1" lang="zh-TW" altLang="en-US" sz="1200" dirty="0">
              <a:latin typeface="Times" pitchFamily="2" charset="0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7AAF1A23-E062-AD45-AF3E-A0FE1326103E}"/>
              </a:ext>
            </a:extLst>
          </p:cNvPr>
          <p:cNvSpPr txBox="1"/>
          <p:nvPr/>
        </p:nvSpPr>
        <p:spPr>
          <a:xfrm>
            <a:off x="3535596" y="3169426"/>
            <a:ext cx="1462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latin typeface="Times" pitchFamily="2" charset="0"/>
              </a:rPr>
              <a:t>1. normal – anomaly</a:t>
            </a:r>
          </a:p>
          <a:p>
            <a:pPr algn="l"/>
            <a:r>
              <a:rPr kumimoji="1" lang="en-US" altLang="zh-TW" sz="1200" dirty="0">
                <a:latin typeface="Times" pitchFamily="2" charset="0"/>
              </a:rPr>
              <a:t>2. ignore extreme</a:t>
            </a:r>
          </a:p>
          <a:p>
            <a:pPr algn="l"/>
            <a:r>
              <a:rPr kumimoji="1" lang="en-US" altLang="zh-TW" sz="1200" dirty="0">
                <a:latin typeface="Times" pitchFamily="2" charset="0"/>
              </a:rPr>
              <a:t>3. medium blur</a:t>
            </a:r>
            <a:endParaRPr kumimoji="1" lang="zh-TW" altLang="en-US" sz="1200" dirty="0">
              <a:latin typeface="Times" pitchFamily="2" charset="0"/>
            </a:endParaRPr>
          </a:p>
        </p:txBody>
      </p:sp>
      <p:cxnSp>
        <p:nvCxnSpPr>
          <p:cNvPr id="41" name="直線箭頭接點 40">
            <a:extLst>
              <a:ext uri="{FF2B5EF4-FFF2-40B4-BE49-F238E27FC236}">
                <a16:creationId xmlns:a16="http://schemas.microsoft.com/office/drawing/2014/main" id="{1F044915-1B08-EC4B-AA42-C5EEB52AC1CE}"/>
              </a:ext>
            </a:extLst>
          </p:cNvPr>
          <p:cNvCxnSpPr>
            <a:cxnSpLocks/>
            <a:stCxn id="14" idx="3"/>
            <a:endCxn id="58" idx="1"/>
          </p:cNvCxnSpPr>
          <p:nvPr/>
        </p:nvCxnSpPr>
        <p:spPr>
          <a:xfrm>
            <a:off x="3503195" y="4305554"/>
            <a:ext cx="3064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06E592BC-651C-804F-8719-6EBD86633452}"/>
              </a:ext>
            </a:extLst>
          </p:cNvPr>
          <p:cNvSpPr txBox="1"/>
          <p:nvPr/>
        </p:nvSpPr>
        <p:spPr>
          <a:xfrm>
            <a:off x="3793665" y="4323948"/>
            <a:ext cx="2682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latin typeface="Times" pitchFamily="2" charset="0"/>
              </a:rPr>
              <a:t>Use cv2.findContour package</a:t>
            </a:r>
          </a:p>
          <a:p>
            <a:pPr algn="ctr"/>
            <a:r>
              <a:rPr kumimoji="1" lang="en-US" altLang="zh-TW" sz="1200" dirty="0">
                <a:latin typeface="Times" pitchFamily="2" charset="0"/>
              </a:rPr>
              <a:t>Get (x, y, w, h) and crop anomaly image</a:t>
            </a:r>
            <a:endParaRPr kumimoji="1" lang="zh-TW" altLang="en-US" sz="1200" dirty="0">
              <a:latin typeface="Times" pitchFamily="2" charset="0"/>
            </a:endParaRPr>
          </a:p>
        </p:txBody>
      </p:sp>
      <p:pic>
        <p:nvPicPr>
          <p:cNvPr id="45" name="圖片 44" descr="一張含有 綠色 的圖片&#10;&#10;自動產生的描述">
            <a:extLst>
              <a:ext uri="{FF2B5EF4-FFF2-40B4-BE49-F238E27FC236}">
                <a16:creationId xmlns:a16="http://schemas.microsoft.com/office/drawing/2014/main" id="{5370EE4A-20CE-2946-B643-AFCEB64E6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2082" y="3917548"/>
            <a:ext cx="457200" cy="812800"/>
          </a:xfrm>
          <a:prstGeom prst="rect">
            <a:avLst/>
          </a:prstGeom>
        </p:spPr>
      </p:pic>
      <p:pic>
        <p:nvPicPr>
          <p:cNvPr id="47" name="圖片 46" descr="一張含有 文字, 綠色 的圖片&#10;&#10;自動產生的描述">
            <a:extLst>
              <a:ext uri="{FF2B5EF4-FFF2-40B4-BE49-F238E27FC236}">
                <a16:creationId xmlns:a16="http://schemas.microsoft.com/office/drawing/2014/main" id="{D6FB6D1A-AACF-0B4D-9AA5-17CEA16622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2289" y="3886454"/>
            <a:ext cx="457200" cy="838200"/>
          </a:xfrm>
          <a:prstGeom prst="rect">
            <a:avLst/>
          </a:prstGeom>
        </p:spPr>
      </p:pic>
      <p:pic>
        <p:nvPicPr>
          <p:cNvPr id="49" name="圖片 48" descr="一張含有 室外, 標誌, 綠色, 靠近 的圖片&#10;&#10;自動產生的描述">
            <a:extLst>
              <a:ext uri="{FF2B5EF4-FFF2-40B4-BE49-F238E27FC236}">
                <a16:creationId xmlns:a16="http://schemas.microsoft.com/office/drawing/2014/main" id="{6C4721B0-7A53-5C4C-925B-083411F25B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66276" y="3842004"/>
            <a:ext cx="444500" cy="927100"/>
          </a:xfrm>
          <a:prstGeom prst="rect">
            <a:avLst/>
          </a:prstGeom>
        </p:spPr>
      </p:pic>
      <p:cxnSp>
        <p:nvCxnSpPr>
          <p:cNvPr id="55" name="直線箭頭接點 54">
            <a:extLst>
              <a:ext uri="{FF2B5EF4-FFF2-40B4-BE49-F238E27FC236}">
                <a16:creationId xmlns:a16="http://schemas.microsoft.com/office/drawing/2014/main" id="{9940F93C-92B8-3D46-B965-9FDEA68789F2}"/>
              </a:ext>
            </a:extLst>
          </p:cNvPr>
          <p:cNvCxnSpPr>
            <a:cxnSpLocks/>
            <a:stCxn id="58" idx="0"/>
          </p:cNvCxnSpPr>
          <p:nvPr/>
        </p:nvCxnSpPr>
        <p:spPr>
          <a:xfrm flipV="1">
            <a:off x="7548196" y="3169426"/>
            <a:ext cx="0" cy="51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7FD86C51-7F59-A74B-AF30-2C52AAF08293}"/>
              </a:ext>
            </a:extLst>
          </p:cNvPr>
          <p:cNvSpPr/>
          <p:nvPr/>
        </p:nvSpPr>
        <p:spPr>
          <a:xfrm>
            <a:off x="6567854" y="3682477"/>
            <a:ext cx="1960684" cy="124615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6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541112BC-B46C-1041-9988-8034BE1F3D48}"/>
              </a:ext>
            </a:extLst>
          </p:cNvPr>
          <p:cNvSpPr txBox="1"/>
          <p:nvPr/>
        </p:nvSpPr>
        <p:spPr>
          <a:xfrm>
            <a:off x="5569824" y="3289155"/>
            <a:ext cx="19960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latin typeface="Times" pitchFamily="2" charset="0"/>
              </a:rPr>
              <a:t>Classify by image processing</a:t>
            </a:r>
            <a:endParaRPr kumimoji="1" lang="zh-TW" altLang="en-US" sz="1200" dirty="0">
              <a:latin typeface="Times" pitchFamily="2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A31F6B9-A78A-3B43-890B-459061AD0A91}"/>
              </a:ext>
            </a:extLst>
          </p:cNvPr>
          <p:cNvSpPr/>
          <p:nvPr/>
        </p:nvSpPr>
        <p:spPr>
          <a:xfrm>
            <a:off x="6589048" y="2773172"/>
            <a:ext cx="1960684" cy="39360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dirty="0" err="1">
                <a:solidFill>
                  <a:schemeClr val="tx1"/>
                </a:solidFill>
                <a:latin typeface="Times" pitchFamily="2" charset="0"/>
              </a:rPr>
              <a:t>Spurious_copper</a:t>
            </a:r>
            <a:endParaRPr kumimoji="1" lang="zh-TW" altLang="en-US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66" name="直線箭頭接點 65">
            <a:extLst>
              <a:ext uri="{FF2B5EF4-FFF2-40B4-BE49-F238E27FC236}">
                <a16:creationId xmlns:a16="http://schemas.microsoft.com/office/drawing/2014/main" id="{9B072312-EF40-B541-A6C1-002F0F2683B5}"/>
              </a:ext>
            </a:extLst>
          </p:cNvPr>
          <p:cNvCxnSpPr>
            <a:cxnSpLocks/>
          </p:cNvCxnSpPr>
          <p:nvPr/>
        </p:nvCxnSpPr>
        <p:spPr>
          <a:xfrm flipV="1">
            <a:off x="7548196" y="2260121"/>
            <a:ext cx="0" cy="51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3" name="圖片 62">
            <a:extLst>
              <a:ext uri="{FF2B5EF4-FFF2-40B4-BE49-F238E27FC236}">
                <a16:creationId xmlns:a16="http://schemas.microsoft.com/office/drawing/2014/main" id="{EBA2AD8C-BC27-2246-B99D-C9385EEE37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17946" y="395821"/>
            <a:ext cx="1460500" cy="1886076"/>
          </a:xfrm>
          <a:prstGeom prst="rect">
            <a:avLst/>
          </a:prstGeom>
        </p:spPr>
      </p:pic>
      <p:sp>
        <p:nvSpPr>
          <p:cNvPr id="68" name="文字方塊 67">
            <a:extLst>
              <a:ext uri="{FF2B5EF4-FFF2-40B4-BE49-F238E27FC236}">
                <a16:creationId xmlns:a16="http://schemas.microsoft.com/office/drawing/2014/main" id="{31C1B75E-32CF-364A-9C9E-06D7475BAAE4}"/>
              </a:ext>
            </a:extLst>
          </p:cNvPr>
          <p:cNvSpPr txBox="1"/>
          <p:nvPr/>
        </p:nvSpPr>
        <p:spPr>
          <a:xfrm>
            <a:off x="6499455" y="2389035"/>
            <a:ext cx="10214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latin typeface="Times" pitchFamily="2" charset="0"/>
              </a:rPr>
              <a:t>Label as .xml</a:t>
            </a:r>
            <a:endParaRPr kumimoji="1" lang="zh-TW" altLang="en-US" sz="12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564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4F7EE73-D522-8C44-BD38-C7B4BE39682A}"/>
              </a:ext>
            </a:extLst>
          </p:cNvPr>
          <p:cNvSpPr txBox="1">
            <a:spLocks/>
          </p:cNvSpPr>
          <p:nvPr/>
        </p:nvSpPr>
        <p:spPr>
          <a:xfrm>
            <a:off x="832684" y="308119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altLang="zh-TW" dirty="0">
                <a:solidFill>
                  <a:schemeClr val="tx1"/>
                </a:solidFill>
                <a:latin typeface="Times" pitchFamily="2" charset="0"/>
              </a:rPr>
              <a:t>Flow Chart</a:t>
            </a:r>
            <a:endParaRPr lang="zh-TW" altLang="en-US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547B0F8-C652-D843-8AF5-71EE7B9E6DC8}"/>
              </a:ext>
            </a:extLst>
          </p:cNvPr>
          <p:cNvSpPr/>
          <p:nvPr/>
        </p:nvSpPr>
        <p:spPr>
          <a:xfrm>
            <a:off x="628402" y="413613"/>
            <a:ext cx="127820" cy="4916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4" name="圖片 3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B0EEAA6A-B085-7C4F-85EA-A48E3E730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02" y="1179129"/>
            <a:ext cx="1675183" cy="875689"/>
          </a:xfrm>
          <a:prstGeom prst="rect">
            <a:avLst/>
          </a:prstGeom>
        </p:spPr>
      </p:pic>
      <p:pic>
        <p:nvPicPr>
          <p:cNvPr id="9" name="圖片 8" descr="一張含有 文字, 電子用品, 電路 的圖片&#10;&#10;自動產生的描述">
            <a:extLst>
              <a:ext uri="{FF2B5EF4-FFF2-40B4-BE49-F238E27FC236}">
                <a16:creationId xmlns:a16="http://schemas.microsoft.com/office/drawing/2014/main" id="{5FF9812A-5C45-824D-89A4-13EAC16F3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1179129"/>
            <a:ext cx="1675183" cy="875689"/>
          </a:xfrm>
          <a:prstGeom prst="rect">
            <a:avLst/>
          </a:prstGeom>
        </p:spPr>
      </p:pic>
      <p:pic>
        <p:nvPicPr>
          <p:cNvPr id="11" name="圖片 10" descr="一張含有 文字, 電子用品 的圖片&#10;&#10;自動產生的描述">
            <a:extLst>
              <a:ext uri="{FF2B5EF4-FFF2-40B4-BE49-F238E27FC236}">
                <a16:creationId xmlns:a16="http://schemas.microsoft.com/office/drawing/2014/main" id="{DBFF7106-AFD7-0748-86C0-CDD98E611C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01" y="2299354"/>
            <a:ext cx="1675183" cy="875689"/>
          </a:xfrm>
          <a:prstGeom prst="rect">
            <a:avLst/>
          </a:prstGeom>
        </p:spPr>
      </p:pic>
      <p:pic>
        <p:nvPicPr>
          <p:cNvPr id="15" name="圖片 14" descr="一張含有 文字, 電子用品 的圖片&#10;&#10;自動產生的描述">
            <a:extLst>
              <a:ext uri="{FF2B5EF4-FFF2-40B4-BE49-F238E27FC236}">
                <a16:creationId xmlns:a16="http://schemas.microsoft.com/office/drawing/2014/main" id="{F516767E-925A-564E-BA19-EF379512F7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4599" y="2294957"/>
            <a:ext cx="1675183" cy="875689"/>
          </a:xfrm>
          <a:prstGeom prst="rect">
            <a:avLst/>
          </a:prstGeom>
        </p:spPr>
      </p:pic>
      <p:pic>
        <p:nvPicPr>
          <p:cNvPr id="14" name="圖片 13" descr="一張含有 夜空 的圖片&#10;&#10;自動產生的描述">
            <a:extLst>
              <a:ext uri="{FF2B5EF4-FFF2-40B4-BE49-F238E27FC236}">
                <a16:creationId xmlns:a16="http://schemas.microsoft.com/office/drawing/2014/main" id="{A3747E08-AB19-1946-A4C2-301F95DF8E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4038" y="3730758"/>
            <a:ext cx="2199157" cy="1149592"/>
          </a:xfrm>
          <a:prstGeom prst="rect">
            <a:avLst/>
          </a:prstGeom>
        </p:spPr>
      </p:pic>
      <p:cxnSp>
        <p:nvCxnSpPr>
          <p:cNvPr id="20" name="直線箭頭接點 19">
            <a:extLst>
              <a:ext uri="{FF2B5EF4-FFF2-40B4-BE49-F238E27FC236}">
                <a16:creationId xmlns:a16="http://schemas.microsoft.com/office/drawing/2014/main" id="{84CF2EBD-D80E-804D-9CC7-6EBC17E8C747}"/>
              </a:ext>
            </a:extLst>
          </p:cNvPr>
          <p:cNvCxnSpPr>
            <a:stCxn id="4" idx="2"/>
            <a:endCxn id="11" idx="0"/>
          </p:cNvCxnSpPr>
          <p:nvPr/>
        </p:nvCxnSpPr>
        <p:spPr>
          <a:xfrm flipH="1">
            <a:off x="1465993" y="2054818"/>
            <a:ext cx="1" cy="244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直線箭頭接點 21">
            <a:extLst>
              <a:ext uri="{FF2B5EF4-FFF2-40B4-BE49-F238E27FC236}">
                <a16:creationId xmlns:a16="http://schemas.microsoft.com/office/drawing/2014/main" id="{98C3D4C6-B14A-CC49-AE37-A626F0F9BD2A}"/>
              </a:ext>
            </a:extLst>
          </p:cNvPr>
          <p:cNvCxnSpPr/>
          <p:nvPr/>
        </p:nvCxnSpPr>
        <p:spPr>
          <a:xfrm flipH="1">
            <a:off x="3385036" y="2054818"/>
            <a:ext cx="1" cy="244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直線箭頭接點 22">
            <a:extLst>
              <a:ext uri="{FF2B5EF4-FFF2-40B4-BE49-F238E27FC236}">
                <a16:creationId xmlns:a16="http://schemas.microsoft.com/office/drawing/2014/main" id="{9137E445-6AF2-F249-9FD3-3E2D30B2D47B}"/>
              </a:ext>
            </a:extLst>
          </p:cNvPr>
          <p:cNvCxnSpPr>
            <a:cxnSpLocks/>
            <a:stCxn id="11" idx="2"/>
            <a:endCxn id="29" idx="2"/>
          </p:cNvCxnSpPr>
          <p:nvPr/>
        </p:nvCxnSpPr>
        <p:spPr>
          <a:xfrm>
            <a:off x="1465993" y="3175043"/>
            <a:ext cx="793624" cy="254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直線箭頭接點 25">
            <a:extLst>
              <a:ext uri="{FF2B5EF4-FFF2-40B4-BE49-F238E27FC236}">
                <a16:creationId xmlns:a16="http://schemas.microsoft.com/office/drawing/2014/main" id="{9DACD9CB-74CA-E244-9ABC-3FCC9D05409C}"/>
              </a:ext>
            </a:extLst>
          </p:cNvPr>
          <p:cNvCxnSpPr>
            <a:cxnSpLocks/>
            <a:stCxn id="15" idx="2"/>
            <a:endCxn id="29" idx="6"/>
          </p:cNvCxnSpPr>
          <p:nvPr/>
        </p:nvCxnSpPr>
        <p:spPr>
          <a:xfrm flipH="1">
            <a:off x="2547617" y="3170646"/>
            <a:ext cx="804574" cy="25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9" name="橢圓 28">
            <a:extLst>
              <a:ext uri="{FF2B5EF4-FFF2-40B4-BE49-F238E27FC236}">
                <a16:creationId xmlns:a16="http://schemas.microsoft.com/office/drawing/2014/main" id="{A171E782-1F1C-4646-B7C4-A59F521B4602}"/>
              </a:ext>
            </a:extLst>
          </p:cNvPr>
          <p:cNvSpPr/>
          <p:nvPr/>
        </p:nvSpPr>
        <p:spPr>
          <a:xfrm>
            <a:off x="2259617" y="3285865"/>
            <a:ext cx="288000" cy="2880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600" dirty="0">
                <a:solidFill>
                  <a:schemeClr val="tx1"/>
                </a:solidFill>
                <a:latin typeface="Times" pitchFamily="2" charset="0"/>
              </a:rPr>
              <a:t>-</a:t>
            </a:r>
            <a:endParaRPr kumimoji="1" lang="zh-TW" altLang="en-US" sz="1600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33" name="直線箭頭接點 32">
            <a:extLst>
              <a:ext uri="{FF2B5EF4-FFF2-40B4-BE49-F238E27FC236}">
                <a16:creationId xmlns:a16="http://schemas.microsoft.com/office/drawing/2014/main" id="{3CD8ABB5-A68E-4545-A30C-B341D090440E}"/>
              </a:ext>
            </a:extLst>
          </p:cNvPr>
          <p:cNvCxnSpPr>
            <a:cxnSpLocks/>
            <a:stCxn id="29" idx="4"/>
            <a:endCxn id="14" idx="0"/>
          </p:cNvCxnSpPr>
          <p:nvPr/>
        </p:nvCxnSpPr>
        <p:spPr>
          <a:xfrm>
            <a:off x="2403617" y="3573865"/>
            <a:ext cx="0" cy="156893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6D9852CF-43A8-8D4C-B99F-5B3433E5553C}"/>
              </a:ext>
            </a:extLst>
          </p:cNvPr>
          <p:cNvSpPr txBox="1"/>
          <p:nvPr/>
        </p:nvSpPr>
        <p:spPr>
          <a:xfrm>
            <a:off x="929627" y="929807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normal image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D09DABFA-8F03-B34F-9760-84672B20D722}"/>
              </a:ext>
            </a:extLst>
          </p:cNvPr>
          <p:cNvSpPr txBox="1"/>
          <p:nvPr/>
        </p:nvSpPr>
        <p:spPr>
          <a:xfrm>
            <a:off x="2815825" y="925410"/>
            <a:ext cx="1133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anomaly image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E7202CB4-DB77-694A-8C8C-506F623D0274}"/>
              </a:ext>
            </a:extLst>
          </p:cNvPr>
          <p:cNvSpPr txBox="1"/>
          <p:nvPr/>
        </p:nvSpPr>
        <p:spPr>
          <a:xfrm>
            <a:off x="4189782" y="2035778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gray scale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7AAF1A23-E062-AD45-AF3E-A0FE1326103E}"/>
              </a:ext>
            </a:extLst>
          </p:cNvPr>
          <p:cNvSpPr txBox="1"/>
          <p:nvPr/>
        </p:nvSpPr>
        <p:spPr>
          <a:xfrm>
            <a:off x="3535596" y="3169426"/>
            <a:ext cx="1462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1. normal – anomaly</a:t>
            </a:r>
          </a:p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2. ignore extreme</a:t>
            </a:r>
          </a:p>
          <a:p>
            <a:pPr algn="l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3. medium blur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cxnSp>
        <p:nvCxnSpPr>
          <p:cNvPr id="41" name="直線箭頭接點 40">
            <a:extLst>
              <a:ext uri="{FF2B5EF4-FFF2-40B4-BE49-F238E27FC236}">
                <a16:creationId xmlns:a16="http://schemas.microsoft.com/office/drawing/2014/main" id="{1F044915-1B08-EC4B-AA42-C5EEB52AC1CE}"/>
              </a:ext>
            </a:extLst>
          </p:cNvPr>
          <p:cNvCxnSpPr>
            <a:cxnSpLocks/>
            <a:stCxn id="14" idx="3"/>
            <a:endCxn id="58" idx="1"/>
          </p:cNvCxnSpPr>
          <p:nvPr/>
        </p:nvCxnSpPr>
        <p:spPr>
          <a:xfrm>
            <a:off x="3503195" y="4305554"/>
            <a:ext cx="30646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06E592BC-651C-804F-8719-6EBD86633452}"/>
              </a:ext>
            </a:extLst>
          </p:cNvPr>
          <p:cNvSpPr txBox="1"/>
          <p:nvPr/>
        </p:nvSpPr>
        <p:spPr>
          <a:xfrm>
            <a:off x="3793665" y="4323948"/>
            <a:ext cx="2682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Use cv2.findContour package</a:t>
            </a:r>
          </a:p>
          <a:p>
            <a:pPr algn="ctr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Get (x, y, w, h) and crop anomaly image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pic>
        <p:nvPicPr>
          <p:cNvPr id="45" name="圖片 44" descr="一張含有 綠色 的圖片&#10;&#10;自動產生的描述">
            <a:extLst>
              <a:ext uri="{FF2B5EF4-FFF2-40B4-BE49-F238E27FC236}">
                <a16:creationId xmlns:a16="http://schemas.microsoft.com/office/drawing/2014/main" id="{5370EE4A-20CE-2946-B643-AFCEB64E6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2082" y="3917548"/>
            <a:ext cx="457200" cy="812800"/>
          </a:xfrm>
          <a:prstGeom prst="rect">
            <a:avLst/>
          </a:prstGeom>
        </p:spPr>
      </p:pic>
      <p:pic>
        <p:nvPicPr>
          <p:cNvPr id="47" name="圖片 46" descr="一張含有 文字, 綠色 的圖片&#10;&#10;自動產生的描述">
            <a:extLst>
              <a:ext uri="{FF2B5EF4-FFF2-40B4-BE49-F238E27FC236}">
                <a16:creationId xmlns:a16="http://schemas.microsoft.com/office/drawing/2014/main" id="{D6FB6D1A-AACF-0B4D-9AA5-17CEA16622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2289" y="3886454"/>
            <a:ext cx="457200" cy="838200"/>
          </a:xfrm>
          <a:prstGeom prst="rect">
            <a:avLst/>
          </a:prstGeom>
        </p:spPr>
      </p:pic>
      <p:pic>
        <p:nvPicPr>
          <p:cNvPr id="49" name="圖片 48" descr="一張含有 室外, 標誌, 綠色, 靠近 的圖片&#10;&#10;自動產生的描述">
            <a:extLst>
              <a:ext uri="{FF2B5EF4-FFF2-40B4-BE49-F238E27FC236}">
                <a16:creationId xmlns:a16="http://schemas.microsoft.com/office/drawing/2014/main" id="{6C4721B0-7A53-5C4C-925B-083411F25B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66276" y="3842004"/>
            <a:ext cx="444500" cy="927100"/>
          </a:xfrm>
          <a:prstGeom prst="rect">
            <a:avLst/>
          </a:prstGeom>
        </p:spPr>
      </p:pic>
      <p:cxnSp>
        <p:nvCxnSpPr>
          <p:cNvPr id="55" name="直線箭頭接點 54">
            <a:extLst>
              <a:ext uri="{FF2B5EF4-FFF2-40B4-BE49-F238E27FC236}">
                <a16:creationId xmlns:a16="http://schemas.microsoft.com/office/drawing/2014/main" id="{9940F93C-92B8-3D46-B965-9FDEA68789F2}"/>
              </a:ext>
            </a:extLst>
          </p:cNvPr>
          <p:cNvCxnSpPr>
            <a:cxnSpLocks/>
            <a:stCxn id="58" idx="0"/>
          </p:cNvCxnSpPr>
          <p:nvPr/>
        </p:nvCxnSpPr>
        <p:spPr>
          <a:xfrm flipV="1">
            <a:off x="7548196" y="3169426"/>
            <a:ext cx="0" cy="51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7FD86C51-7F59-A74B-AF30-2C52AAF08293}"/>
              </a:ext>
            </a:extLst>
          </p:cNvPr>
          <p:cNvSpPr/>
          <p:nvPr/>
        </p:nvSpPr>
        <p:spPr>
          <a:xfrm>
            <a:off x="6567854" y="3682477"/>
            <a:ext cx="1960684" cy="124615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60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541112BC-B46C-1041-9988-8034BE1F3D48}"/>
              </a:ext>
            </a:extLst>
          </p:cNvPr>
          <p:cNvSpPr txBox="1"/>
          <p:nvPr/>
        </p:nvSpPr>
        <p:spPr>
          <a:xfrm>
            <a:off x="5569824" y="3289155"/>
            <a:ext cx="19960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latin typeface="Times" pitchFamily="2" charset="0"/>
              </a:rPr>
              <a:t>Classify by image processing</a:t>
            </a:r>
            <a:endParaRPr kumimoji="1" lang="zh-TW" altLang="en-US" sz="1200" dirty="0">
              <a:latin typeface="Times" pitchFamily="2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A31F6B9-A78A-3B43-890B-459061AD0A91}"/>
              </a:ext>
            </a:extLst>
          </p:cNvPr>
          <p:cNvSpPr/>
          <p:nvPr/>
        </p:nvSpPr>
        <p:spPr>
          <a:xfrm>
            <a:off x="6589048" y="2773172"/>
            <a:ext cx="1960684" cy="39360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dirty="0" err="1">
                <a:solidFill>
                  <a:schemeClr val="tx1"/>
                </a:solidFill>
                <a:latin typeface="Times" pitchFamily="2" charset="0"/>
              </a:rPr>
              <a:t>Spurious_copper</a:t>
            </a:r>
            <a:endParaRPr kumimoji="1" lang="zh-TW" altLang="en-US" dirty="0">
              <a:solidFill>
                <a:schemeClr val="tx1"/>
              </a:solidFill>
              <a:latin typeface="Times" pitchFamily="2" charset="0"/>
            </a:endParaRPr>
          </a:p>
        </p:txBody>
      </p:sp>
      <p:cxnSp>
        <p:nvCxnSpPr>
          <p:cNvPr id="66" name="直線箭頭接點 65">
            <a:extLst>
              <a:ext uri="{FF2B5EF4-FFF2-40B4-BE49-F238E27FC236}">
                <a16:creationId xmlns:a16="http://schemas.microsoft.com/office/drawing/2014/main" id="{9B072312-EF40-B541-A6C1-002F0F2683B5}"/>
              </a:ext>
            </a:extLst>
          </p:cNvPr>
          <p:cNvCxnSpPr>
            <a:cxnSpLocks/>
          </p:cNvCxnSpPr>
          <p:nvPr/>
        </p:nvCxnSpPr>
        <p:spPr>
          <a:xfrm flipV="1">
            <a:off x="7548196" y="2260121"/>
            <a:ext cx="0" cy="51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3" name="圖片 62">
            <a:extLst>
              <a:ext uri="{FF2B5EF4-FFF2-40B4-BE49-F238E27FC236}">
                <a16:creationId xmlns:a16="http://schemas.microsoft.com/office/drawing/2014/main" id="{EBA2AD8C-BC27-2246-B99D-C9385EEE37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17946" y="395821"/>
            <a:ext cx="1460500" cy="1886076"/>
          </a:xfrm>
          <a:prstGeom prst="rect">
            <a:avLst/>
          </a:prstGeom>
        </p:spPr>
      </p:pic>
      <p:sp>
        <p:nvSpPr>
          <p:cNvPr id="68" name="文字方塊 67">
            <a:extLst>
              <a:ext uri="{FF2B5EF4-FFF2-40B4-BE49-F238E27FC236}">
                <a16:creationId xmlns:a16="http://schemas.microsoft.com/office/drawing/2014/main" id="{31C1B75E-32CF-364A-9C9E-06D7475BAAE4}"/>
              </a:ext>
            </a:extLst>
          </p:cNvPr>
          <p:cNvSpPr txBox="1"/>
          <p:nvPr/>
        </p:nvSpPr>
        <p:spPr>
          <a:xfrm>
            <a:off x="6499455" y="2389035"/>
            <a:ext cx="10214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>
                <a:solidFill>
                  <a:srgbClr val="4E8F00"/>
                </a:solidFill>
                <a:latin typeface="Times" pitchFamily="2" charset="0"/>
              </a:rPr>
              <a:t>Label as .xml</a:t>
            </a:r>
            <a:endParaRPr kumimoji="1" lang="zh-TW" altLang="en-US" sz="1200" dirty="0">
              <a:solidFill>
                <a:srgbClr val="4E8F00"/>
              </a:solidFill>
              <a:latin typeface="Times" pitchFamily="2" charset="0"/>
            </a:endParaRPr>
          </a:p>
        </p:txBody>
      </p:sp>
      <p:sp>
        <p:nvSpPr>
          <p:cNvPr id="2" name="圓角矩形圖說文字 1">
            <a:extLst>
              <a:ext uri="{FF2B5EF4-FFF2-40B4-BE49-F238E27FC236}">
                <a16:creationId xmlns:a16="http://schemas.microsoft.com/office/drawing/2014/main" id="{E4445FCC-9C8E-324C-9E36-66B95D978903}"/>
              </a:ext>
            </a:extLst>
          </p:cNvPr>
          <p:cNvSpPr/>
          <p:nvPr/>
        </p:nvSpPr>
        <p:spPr>
          <a:xfrm>
            <a:off x="4510454" y="2389035"/>
            <a:ext cx="1556238" cy="617934"/>
          </a:xfrm>
          <a:prstGeom prst="wedgeRoundRectCallout">
            <a:avLst>
              <a:gd name="adj1" fmla="val -38793"/>
              <a:gd name="adj2" fmla="val 113723"/>
              <a:gd name="adj3" fmla="val 16667"/>
            </a:avLst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>
                <a:solidFill>
                  <a:schemeClr val="tx1"/>
                </a:solidFill>
                <a:latin typeface="Times" pitchFamily="2" charset="0"/>
              </a:rPr>
              <a:t>2 for loop, </a:t>
            </a:r>
          </a:p>
          <a:p>
            <a:pPr algn="ctr"/>
            <a:r>
              <a:rPr kumimoji="1" lang="en-US" altLang="zh-TW" sz="1200" dirty="0">
                <a:solidFill>
                  <a:schemeClr val="tx1"/>
                </a:solidFill>
                <a:latin typeface="Times" pitchFamily="2" charset="0"/>
              </a:rPr>
              <a:t>high complexity.</a:t>
            </a:r>
            <a:endParaRPr kumimoji="1" lang="zh-TW" altLang="en-US" sz="1200" dirty="0">
              <a:solidFill>
                <a:schemeClr val="tx1"/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430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F811E52-FF81-5E43-9A63-1D342DF9A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483" y="3195024"/>
            <a:ext cx="1252266" cy="155482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F661237-B5C2-3D47-9198-6FDD47299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21272">
            <a:off x="338771" y="3589269"/>
            <a:ext cx="1176435" cy="1348979"/>
          </a:xfrm>
          <a:prstGeom prst="rect">
            <a:avLst/>
          </a:prstGeom>
        </p:spPr>
      </p:pic>
      <p:sp>
        <p:nvSpPr>
          <p:cNvPr id="5" name="標題 4">
            <a:extLst>
              <a:ext uri="{FF2B5EF4-FFF2-40B4-BE49-F238E27FC236}">
                <a16:creationId xmlns:a16="http://schemas.microsoft.com/office/drawing/2014/main" id="{EBC43F0C-03F9-544A-A988-C339BE5CF7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TW" sz="4000" dirty="0"/>
              <a:t>Thanks for </a:t>
            </a:r>
            <a:br>
              <a:rPr lang="en-US" altLang="zh-TW" sz="4000" dirty="0"/>
            </a:br>
            <a:r>
              <a:rPr lang="en-US" altLang="zh-TW" sz="4000" dirty="0"/>
              <a:t>your attentions!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507029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accent4"/>
          </a:solidFill>
        </a:ln>
      </a:spPr>
      <a:bodyPr rtlCol="0" anchor="ctr"/>
      <a:lstStyle>
        <a:defPPr algn="ctr">
          <a:defRPr kumimoji="1" sz="1600" dirty="0" smtClean="0">
            <a:solidFill>
              <a:schemeClr val="tx1"/>
            </a:solidFill>
            <a:latin typeface="Times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kumimoji="1" sz="1200" dirty="0" smtClean="0">
            <a:latin typeface="Times" pitchFamily="2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9653</TotalTime>
  <Words>145</Words>
  <Application>Microsoft Macintosh PowerPoint</Application>
  <PresentationFormat>如螢幕大小 (16:9)</PresentationFormat>
  <Paragraphs>40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Source Sans Pro</vt:lpstr>
      <vt:lpstr>Roboto Slab</vt:lpstr>
      <vt:lpstr>Times</vt:lpstr>
      <vt:lpstr>Arial</vt:lpstr>
      <vt:lpstr>Cordelia template</vt:lpstr>
      <vt:lpstr>PowerPoint 簡報</vt:lpstr>
      <vt:lpstr>PowerPoint 簡報</vt:lpstr>
      <vt:lpstr>PowerPoint 簡報</vt:lpstr>
      <vt:lpstr>Thanks for  your attentions!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趙宇涵</cp:lastModifiedBy>
  <cp:revision>150</cp:revision>
  <dcterms:modified xsi:type="dcterms:W3CDTF">2022-06-08T04:12:30Z</dcterms:modified>
</cp:coreProperties>
</file>